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2" r:id="rId3"/>
    <p:sldId id="273" r:id="rId4"/>
    <p:sldId id="260" r:id="rId5"/>
    <p:sldId id="261" r:id="rId6"/>
    <p:sldId id="262" r:id="rId7"/>
    <p:sldId id="264" r:id="rId8"/>
    <p:sldId id="263" r:id="rId9"/>
    <p:sldId id="265" r:id="rId10"/>
    <p:sldId id="266" r:id="rId11"/>
  </p:sldIdLst>
  <p:sldSz cx="9144000" cy="5143500" type="screen16x9"/>
  <p:notesSz cx="9925050" cy="66659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DThvc92u9eIS2goKWm3aXHETR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93899-FD04-48E0-8539-CBF1359A5285}" v="9" dt="2019-07-23T12:17:34.676"/>
    <p1510:client id="{8058FFEC-94FD-46BE-B2D0-02163DF9AAF9}" v="1" dt="2019-09-15T18:59:33.089"/>
  </p1510:revLst>
</p1510:revInfo>
</file>

<file path=ppt/tableStyles.xml><?xml version="1.0" encoding="utf-8"?>
<a:tblStyleLst xmlns:a="http://schemas.openxmlformats.org/drawingml/2006/main" def="{621278AE-7C1E-4922-A859-B15D7A4C2FBA}">
  <a:tblStyle styleId="{621278AE-7C1E-4922-A859-B15D7A4C2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" name="Google Shape;22;p1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c70c1530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c70c15302_0_14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5c70c15302_0_145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207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da2c9fd4a_0_1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g5da2c9fd4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c70c1530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c70c15302_0_206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5c70c15302_0_206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c70c15302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c70c15302_0_196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5c70c15302_0_196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da2c9fd4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da2c9fd4a_0_39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5da2c9fd4a_0_39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a2c9fd4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da2c9fd4a_0_3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5da2c9fd4a_0_30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a2c9fd4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a2c9fd4a_0_2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5da2c9fd4a_0_23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a2c9fd4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da2c9fd4a_0_5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5da2c9fd4a_0_53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7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2" name="Google Shape;12;p6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800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" descr="TUM_Glockenturm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5215" y="1476375"/>
            <a:ext cx="3819542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Conditional GAN</a:t>
            </a:r>
            <a:endParaRPr/>
          </a:p>
        </p:txBody>
      </p:sp>
      <p:sp>
        <p:nvSpPr>
          <p:cNvPr id="26" name="Google Shape;26;p1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Ahsan Lodhi, Yang An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Technical University </a:t>
            </a:r>
            <a:r>
              <a:rPr lang="de-DE" dirty="0" err="1"/>
              <a:t>of</a:t>
            </a:r>
            <a:r>
              <a:rPr lang="de-DE" dirty="0"/>
              <a:t> Munich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Informatics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Computer Vision Group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Garching, 23. </a:t>
            </a:r>
            <a:r>
              <a:rPr lang="de-DE" dirty="0" err="1"/>
              <a:t>July</a:t>
            </a:r>
            <a:r>
              <a:rPr lang="de-DE" dirty="0"/>
              <a:t>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a2c9fd4a_0_53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Training </a:t>
            </a:r>
            <a:r>
              <a:rPr lang="de-DE" dirty="0" err="1"/>
              <a:t>results</a:t>
            </a:r>
            <a:r>
              <a:rPr lang="de-DE" dirty="0"/>
              <a:t> Middle </a:t>
            </a:r>
            <a:r>
              <a:rPr lang="de-DE" dirty="0" err="1"/>
              <a:t>Camera</a:t>
            </a:r>
            <a:endParaRPr dirty="0"/>
          </a:p>
        </p:txBody>
      </p:sp>
      <p:sp>
        <p:nvSpPr>
          <p:cNvPr id="130" name="Google Shape;130;g5da2c9fd4a_0_5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pic>
        <p:nvPicPr>
          <p:cNvPr id="131" name="Google Shape;131;g5da2c9fd4a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50" y="2749421"/>
            <a:ext cx="8839200" cy="970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g5da2c9fd4a_0_53"/>
          <p:cNvGraphicFramePr/>
          <p:nvPr>
            <p:extLst>
              <p:ext uri="{D42A27DB-BD31-4B8C-83A1-F6EECF244321}">
                <p14:modId xmlns:p14="http://schemas.microsoft.com/office/powerpoint/2010/main" val="3804642379"/>
              </p:ext>
            </p:extLst>
          </p:nvPr>
        </p:nvGraphicFramePr>
        <p:xfrm>
          <a:off x="152400" y="1972211"/>
          <a:ext cx="8839325" cy="777210"/>
        </p:xfrm>
        <a:graphic>
          <a:graphicData uri="http://schemas.openxmlformats.org/drawingml/2006/table">
            <a:tbl>
              <a:tblPr>
                <a:noFill/>
                <a:tableStyleId>{621278AE-7C1E-4922-A859-B15D7A4C2FBA}</a:tableStyleId>
              </a:tblPr>
              <a:tblGrid>
                <a:gridCol w="80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434343"/>
                          </a:solidFill>
                        </a:rPr>
                        <a:t>Input</a:t>
                      </a:r>
                      <a:endParaRPr sz="1200" b="1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EFEFEF"/>
                          </a:solidFill>
                        </a:rPr>
                        <a:t>Identity</a:t>
                      </a:r>
                      <a:endParaRPr sz="1200" b="1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Distances within Training</a:t>
                      </a:r>
                      <a:endParaRPr sz="1200" b="1"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B6D7A8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B6D7A8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Distances out of Training Range</a:t>
                      </a:r>
                      <a:endParaRPr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E599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E599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E599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E599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02522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>
                          <a:solidFill>
                            <a:srgbClr val="434343"/>
                          </a:solidFill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EFEFEF"/>
                          </a:solidFill>
                        </a:rPr>
                        <a:t>0.0</a:t>
                      </a:r>
                      <a:endParaRPr b="1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-0.4</a:t>
                      </a:r>
                      <a:endParaRPr b="1"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-0.8</a:t>
                      </a:r>
                      <a:endParaRPr b="1"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-1.2</a:t>
                      </a:r>
                      <a:endParaRPr b="1"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-1.6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-2.0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-2.2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-2.4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-2.8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-3.0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Google Shape;122;g5da2c9fd4a_0_23">
            <a:extLst>
              <a:ext uri="{FF2B5EF4-FFF2-40B4-BE49-F238E27FC236}">
                <a16:creationId xmlns:a16="http://schemas.microsoft.com/office/drawing/2014/main" id="{C1815546-EF67-4645-A8CA-C4E5D724A6CF}"/>
              </a:ext>
            </a:extLst>
          </p:cNvPr>
          <p:cNvSpPr/>
          <p:nvPr/>
        </p:nvSpPr>
        <p:spPr>
          <a:xfrm>
            <a:off x="3565550" y="1506425"/>
            <a:ext cx="1727400" cy="38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Middle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Left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73D07E37-E5ED-435F-8A98-73B3AF8EDB3C}"/>
              </a:ext>
            </a:extLst>
          </p:cNvPr>
          <p:cNvSpPr txBox="1"/>
          <p:nvPr/>
        </p:nvSpPr>
        <p:spPr>
          <a:xfrm>
            <a:off x="4239997" y="21671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  <a:endParaRPr lang="en-DE" dirty="0"/>
          </a:p>
        </p:txBody>
      </p:sp>
      <p:sp>
        <p:nvSpPr>
          <p:cNvPr id="174" name="Google Shape;174;g5c70c15302_0_145"/>
          <p:cNvSpPr txBox="1">
            <a:spLocks noGrp="1"/>
          </p:cNvSpPr>
          <p:nvPr>
            <p:ph type="title"/>
          </p:nvPr>
        </p:nvSpPr>
        <p:spPr>
          <a:xfrm>
            <a:off x="317540" y="51125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Recap (1/2): Our new architecture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421908-BF13-4D2C-9FC2-CD595898FC9F}"/>
              </a:ext>
            </a:extLst>
          </p:cNvPr>
          <p:cNvSpPr/>
          <p:nvPr/>
        </p:nvSpPr>
        <p:spPr>
          <a:xfrm>
            <a:off x="2091783" y="2804920"/>
            <a:ext cx="1230198" cy="5184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</a:p>
          <a:p>
            <a:pPr algn="ctr"/>
            <a:r>
              <a:rPr lang="en-US" dirty="0"/>
              <a:t>G</a:t>
            </a:r>
            <a:endParaRPr lang="en-DE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A5202CA-AAEF-4D76-8621-C6E44670E6AF}"/>
              </a:ext>
            </a:extLst>
          </p:cNvPr>
          <p:cNvSpPr/>
          <p:nvPr/>
        </p:nvSpPr>
        <p:spPr>
          <a:xfrm>
            <a:off x="5366110" y="2804920"/>
            <a:ext cx="1230198" cy="5184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</a:p>
          <a:p>
            <a:pPr algn="ctr"/>
            <a:r>
              <a:rPr lang="en-US" dirty="0"/>
              <a:t>G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F1A4F-FF73-414B-9CE6-F05346F41EE4}"/>
              </a:ext>
            </a:extLst>
          </p:cNvPr>
          <p:cNvSpPr txBox="1"/>
          <p:nvPr/>
        </p:nvSpPr>
        <p:spPr>
          <a:xfrm>
            <a:off x="616977" y="3484238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  <a:p>
            <a:pPr algn="ctr"/>
            <a:r>
              <a:rPr lang="en-US" dirty="0"/>
              <a:t>0m</a:t>
            </a:r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B01B28-92CD-4D7F-95B2-86AAF0E8CE8B}"/>
              </a:ext>
            </a:extLst>
          </p:cNvPr>
          <p:cNvSpPr txBox="1"/>
          <p:nvPr/>
        </p:nvSpPr>
        <p:spPr>
          <a:xfrm>
            <a:off x="3727822" y="3484238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 Image</a:t>
            </a:r>
          </a:p>
          <a:p>
            <a:pPr algn="ctr"/>
            <a:r>
              <a:rPr lang="en-US" dirty="0"/>
              <a:t>2m</a:t>
            </a:r>
            <a:endParaRPr lang="en-D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46A00D-BB37-4A27-9DCC-49E831E9DCF8}"/>
              </a:ext>
            </a:extLst>
          </p:cNvPr>
          <p:cNvSpPr txBox="1"/>
          <p:nvPr/>
        </p:nvSpPr>
        <p:spPr>
          <a:xfrm>
            <a:off x="740407" y="4154998"/>
            <a:ext cx="8819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relative</a:t>
            </a:r>
          </a:p>
          <a:p>
            <a:pPr algn="ctr"/>
            <a:r>
              <a:rPr lang="en-US" dirty="0"/>
              <a:t>target</a:t>
            </a:r>
          </a:p>
          <a:p>
            <a:pPr algn="ctr"/>
            <a:r>
              <a:rPr lang="en-US" dirty="0"/>
              <a:t>distance</a:t>
            </a:r>
            <a:endParaRPr lang="en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604C17-05A4-4A7C-94B1-DEB240DB5957}"/>
              </a:ext>
            </a:extLst>
          </p:cNvPr>
          <p:cNvSpPr/>
          <p:nvPr/>
        </p:nvSpPr>
        <p:spPr>
          <a:xfrm>
            <a:off x="686586" y="3749273"/>
            <a:ext cx="994527" cy="4383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+2.0m</a:t>
            </a:r>
            <a:endParaRPr lang="en-DE" dirty="0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E30CC8B3-DE42-43AA-9EDA-ED7B32882E50}"/>
              </a:ext>
            </a:extLst>
          </p:cNvPr>
          <p:cNvSpPr/>
          <p:nvPr/>
        </p:nvSpPr>
        <p:spPr>
          <a:xfrm>
            <a:off x="616976" y="2464774"/>
            <a:ext cx="1128835" cy="252199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27568D-32F5-4CF1-B4CC-9A3B67CFFBDE}"/>
              </a:ext>
            </a:extLst>
          </p:cNvPr>
          <p:cNvSpPr txBox="1"/>
          <p:nvPr/>
        </p:nvSpPr>
        <p:spPr>
          <a:xfrm>
            <a:off x="3864027" y="4154998"/>
            <a:ext cx="8515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minus</a:t>
            </a:r>
          </a:p>
          <a:p>
            <a:pPr algn="ctr"/>
            <a:r>
              <a:rPr lang="en-US" dirty="0"/>
              <a:t>target</a:t>
            </a:r>
          </a:p>
          <a:p>
            <a:pPr algn="ctr"/>
            <a:r>
              <a:rPr lang="en-US" dirty="0"/>
              <a:t>distance</a:t>
            </a:r>
            <a:endParaRPr lang="en-DE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C30E34-E360-49C3-AA4B-FA7787161F7D}"/>
              </a:ext>
            </a:extLst>
          </p:cNvPr>
          <p:cNvSpPr/>
          <p:nvPr/>
        </p:nvSpPr>
        <p:spPr>
          <a:xfrm>
            <a:off x="3792522" y="3749273"/>
            <a:ext cx="994527" cy="4383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-2.0m</a:t>
            </a:r>
            <a:endParaRPr lang="en-DE" dirty="0"/>
          </a:p>
        </p:txBody>
      </p:sp>
      <p:sp>
        <p:nvSpPr>
          <p:cNvPr id="34" name="Double Bracket 33">
            <a:extLst>
              <a:ext uri="{FF2B5EF4-FFF2-40B4-BE49-F238E27FC236}">
                <a16:creationId xmlns:a16="http://schemas.microsoft.com/office/drawing/2014/main" id="{00405B66-E467-4EFC-A0D8-6DA585072F25}"/>
              </a:ext>
            </a:extLst>
          </p:cNvPr>
          <p:cNvSpPr/>
          <p:nvPr/>
        </p:nvSpPr>
        <p:spPr>
          <a:xfrm>
            <a:off x="3727821" y="2464774"/>
            <a:ext cx="1128835" cy="252199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07A879F-1ED1-4908-B156-449C0CC35749}"/>
              </a:ext>
            </a:extLst>
          </p:cNvPr>
          <p:cNvSpPr/>
          <p:nvPr/>
        </p:nvSpPr>
        <p:spPr>
          <a:xfrm>
            <a:off x="1802753" y="2995715"/>
            <a:ext cx="242151" cy="1366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F1C1EBEB-A640-49F4-946C-57C6560BEBC0}"/>
              </a:ext>
            </a:extLst>
          </p:cNvPr>
          <p:cNvSpPr/>
          <p:nvPr/>
        </p:nvSpPr>
        <p:spPr>
          <a:xfrm>
            <a:off x="3371768" y="2995715"/>
            <a:ext cx="242151" cy="1366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5F2F86-7BF4-44DD-A4CE-5671391293FD}"/>
              </a:ext>
            </a:extLst>
          </p:cNvPr>
          <p:cNvSpPr/>
          <p:nvPr/>
        </p:nvSpPr>
        <p:spPr>
          <a:xfrm>
            <a:off x="5075626" y="2995715"/>
            <a:ext cx="242151" cy="1366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4034860-2403-4BAB-BF35-EC3C1F508EF1}"/>
              </a:ext>
            </a:extLst>
          </p:cNvPr>
          <p:cNvSpPr/>
          <p:nvPr/>
        </p:nvSpPr>
        <p:spPr>
          <a:xfrm>
            <a:off x="6644641" y="2995715"/>
            <a:ext cx="242151" cy="1366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3" name="Picture 12" descr="A blurry image of a street&#10;&#10;Description automatically generated">
            <a:extLst>
              <a:ext uri="{FF2B5EF4-FFF2-40B4-BE49-F238E27FC236}">
                <a16:creationId xmlns:a16="http://schemas.microsoft.com/office/drawing/2014/main" id="{71980CF8-B098-49A6-B9F5-E34F23D2D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24"/>
          <a:stretch/>
        </p:blipFill>
        <p:spPr>
          <a:xfrm>
            <a:off x="3799551" y="2548716"/>
            <a:ext cx="1002809" cy="1003531"/>
          </a:xfrm>
          <a:prstGeom prst="rect">
            <a:avLst/>
          </a:prstGeom>
        </p:spPr>
      </p:pic>
      <p:pic>
        <p:nvPicPr>
          <p:cNvPr id="15" name="Picture 14" descr="A view of a road&#10;&#10;Description automatically generated">
            <a:extLst>
              <a:ext uri="{FF2B5EF4-FFF2-40B4-BE49-F238E27FC236}">
                <a16:creationId xmlns:a16="http://schemas.microsoft.com/office/drawing/2014/main" id="{AB15FEB5-E4EA-4159-9BDA-8919D0E5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2" y="2555599"/>
            <a:ext cx="989618" cy="989618"/>
          </a:xfrm>
          <a:prstGeom prst="rect">
            <a:avLst/>
          </a:prstGeom>
        </p:spPr>
      </p:pic>
      <p:pic>
        <p:nvPicPr>
          <p:cNvPr id="17" name="Picture 16" descr="A street scene with focus on the side of a road&#10;&#10;Description automatically generated">
            <a:extLst>
              <a:ext uri="{FF2B5EF4-FFF2-40B4-BE49-F238E27FC236}">
                <a16:creationId xmlns:a16="http://schemas.microsoft.com/office/drawing/2014/main" id="{98EFB775-C10B-480E-8F4B-AD429B753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401" y="1100845"/>
            <a:ext cx="996648" cy="996648"/>
          </a:xfrm>
          <a:prstGeom prst="rect">
            <a:avLst/>
          </a:prstGeom>
        </p:spPr>
      </p:pic>
      <p:pic>
        <p:nvPicPr>
          <p:cNvPr id="47" name="Picture 46" descr="A blurry image of a street&#10;&#10;Description automatically generated">
            <a:extLst>
              <a:ext uri="{FF2B5EF4-FFF2-40B4-BE49-F238E27FC236}">
                <a16:creationId xmlns:a16="http://schemas.microsoft.com/office/drawing/2014/main" id="{99F519AB-EC46-4153-A326-13BF6FC8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7" r="85841"/>
          <a:stretch/>
        </p:blipFill>
        <p:spPr>
          <a:xfrm>
            <a:off x="7105762" y="2548716"/>
            <a:ext cx="1002809" cy="1003531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4117F384-77D2-4369-88A6-832AC88F8302}"/>
              </a:ext>
            </a:extLst>
          </p:cNvPr>
          <p:cNvSpPr/>
          <p:nvPr/>
        </p:nvSpPr>
        <p:spPr>
          <a:xfrm>
            <a:off x="1247775" y="733564"/>
            <a:ext cx="6196013" cy="3421434"/>
          </a:xfrm>
          <a:prstGeom prst="arc">
            <a:avLst>
              <a:gd name="adj1" fmla="val 10819273"/>
              <a:gd name="adj2" fmla="val 0"/>
            </a:avLst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5BD18E-CAF7-4E51-9958-7D3DB13DD992}"/>
              </a:ext>
            </a:extLst>
          </p:cNvPr>
          <p:cNvCxnSpPr/>
          <p:nvPr/>
        </p:nvCxnSpPr>
        <p:spPr>
          <a:xfrm>
            <a:off x="4291013" y="2181225"/>
            <a:ext cx="0" cy="283549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E2AC45-6233-43B6-8A48-4A975EBE5F16}"/>
              </a:ext>
            </a:extLst>
          </p:cNvPr>
          <p:cNvSpPr txBox="1"/>
          <p:nvPr/>
        </p:nvSpPr>
        <p:spPr>
          <a:xfrm>
            <a:off x="225566" y="399514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dashed lines are loss</a:t>
            </a:r>
            <a:endParaRPr lang="en-D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08F4D6-3450-45A0-BDAB-329FCEB7D788}"/>
              </a:ext>
            </a:extLst>
          </p:cNvPr>
          <p:cNvSpPr txBox="1"/>
          <p:nvPr/>
        </p:nvSpPr>
        <p:spPr>
          <a:xfrm>
            <a:off x="3631483" y="498763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Loss (L1)</a:t>
            </a:r>
            <a:endParaRPr lang="en-D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9507D3-822F-44F0-B798-C43E09F2AA60}"/>
              </a:ext>
            </a:extLst>
          </p:cNvPr>
          <p:cNvSpPr txBox="1"/>
          <p:nvPr/>
        </p:nvSpPr>
        <p:spPr>
          <a:xfrm>
            <a:off x="4727951" y="1337559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</a:t>
            </a:r>
          </a:p>
          <a:p>
            <a:r>
              <a:rPr lang="en-US" dirty="0"/>
              <a:t>Truth</a:t>
            </a:r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BBF854-5317-4B09-BE30-1F6D49F98641}"/>
              </a:ext>
            </a:extLst>
          </p:cNvPr>
          <p:cNvSpPr/>
          <p:nvPr/>
        </p:nvSpPr>
        <p:spPr>
          <a:xfrm>
            <a:off x="2184554" y="3865099"/>
            <a:ext cx="1048144" cy="5184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Discriminator D</a:t>
            </a:r>
            <a:endParaRPr lang="en-DE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86AFF9-0AC7-4D28-8EFF-13E17C204157}"/>
              </a:ext>
            </a:extLst>
          </p:cNvPr>
          <p:cNvSpPr txBox="1"/>
          <p:nvPr/>
        </p:nvSpPr>
        <p:spPr>
          <a:xfrm>
            <a:off x="1731309" y="3478935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 Loss</a:t>
            </a:r>
            <a:endParaRPr lang="en-DE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674D13E-B657-43E9-AC55-F3BD058244FC}"/>
              </a:ext>
            </a:extLst>
          </p:cNvPr>
          <p:cNvCxnSpPr/>
          <p:nvPr/>
        </p:nvCxnSpPr>
        <p:spPr>
          <a:xfrm>
            <a:off x="2711645" y="3478935"/>
            <a:ext cx="0" cy="283549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1F4C6FC-02F2-4AAA-9A9E-0E3D399108FF}"/>
              </a:ext>
            </a:extLst>
          </p:cNvPr>
          <p:cNvSpPr/>
          <p:nvPr/>
        </p:nvSpPr>
        <p:spPr>
          <a:xfrm rot="8100000">
            <a:off x="3363320" y="3552365"/>
            <a:ext cx="242151" cy="1366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74872F1-77AA-4D2C-8519-EAE9420BE079}"/>
              </a:ext>
            </a:extLst>
          </p:cNvPr>
          <p:cNvSpPr/>
          <p:nvPr/>
        </p:nvSpPr>
        <p:spPr>
          <a:xfrm>
            <a:off x="5473526" y="3866549"/>
            <a:ext cx="1048144" cy="5184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Discriminator D</a:t>
            </a:r>
            <a:endParaRPr lang="en-DE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F401DB5-2057-4F9E-8FE3-9C651B2B28D6}"/>
              </a:ext>
            </a:extLst>
          </p:cNvPr>
          <p:cNvSpPr txBox="1"/>
          <p:nvPr/>
        </p:nvSpPr>
        <p:spPr>
          <a:xfrm>
            <a:off x="5020281" y="3480385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 Loss</a:t>
            </a:r>
            <a:endParaRPr lang="en-DE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5B6245-3B17-4981-982D-81B7AB5EEE12}"/>
              </a:ext>
            </a:extLst>
          </p:cNvPr>
          <p:cNvCxnSpPr/>
          <p:nvPr/>
        </p:nvCxnSpPr>
        <p:spPr>
          <a:xfrm>
            <a:off x="6000617" y="3480385"/>
            <a:ext cx="0" cy="283549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99EB7F9E-BF1D-4574-80FC-D99E95228366}"/>
              </a:ext>
            </a:extLst>
          </p:cNvPr>
          <p:cNvSpPr/>
          <p:nvPr/>
        </p:nvSpPr>
        <p:spPr>
          <a:xfrm rot="8100000">
            <a:off x="6652292" y="3553815"/>
            <a:ext cx="242151" cy="1366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336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3E6D-072B-45B5-88AE-F57DBFC9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(2/2) Worked quite well</a:t>
            </a:r>
            <a:endParaRPr lang="en-DE" dirty="0"/>
          </a:p>
        </p:txBody>
      </p:sp>
      <p:pic>
        <p:nvPicPr>
          <p:cNvPr id="6" name="Picture 5" descr="A picture containing building, grass, outdoor, sky&#10;&#10;Description automatically generated">
            <a:extLst>
              <a:ext uri="{FF2B5EF4-FFF2-40B4-BE49-F238E27FC236}">
                <a16:creationId xmlns:a16="http://schemas.microsoft.com/office/drawing/2014/main" id="{E328C3A9-55BB-4419-A230-EE412853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69" y="2632379"/>
            <a:ext cx="4394462" cy="251112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E2C47D-47E3-4DF9-A412-23F35722E7E8}"/>
              </a:ext>
            </a:extLst>
          </p:cNvPr>
          <p:cNvGraphicFramePr>
            <a:graphicFrameLocks noGrp="1"/>
          </p:cNvGraphicFramePr>
          <p:nvPr/>
        </p:nvGraphicFramePr>
        <p:xfrm>
          <a:off x="2374771" y="2039475"/>
          <a:ext cx="439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780">
                  <a:extLst>
                    <a:ext uri="{9D8B030D-6E8A-4147-A177-3AD203B41FA5}">
                      <a16:colId xmlns:a16="http://schemas.microsoft.com/office/drawing/2014/main" val="4135834553"/>
                    </a:ext>
                  </a:extLst>
                </a:gridCol>
                <a:gridCol w="627780">
                  <a:extLst>
                    <a:ext uri="{9D8B030D-6E8A-4147-A177-3AD203B41FA5}">
                      <a16:colId xmlns:a16="http://schemas.microsoft.com/office/drawing/2014/main" val="2855610872"/>
                    </a:ext>
                  </a:extLst>
                </a:gridCol>
                <a:gridCol w="627780">
                  <a:extLst>
                    <a:ext uri="{9D8B030D-6E8A-4147-A177-3AD203B41FA5}">
                      <a16:colId xmlns:a16="http://schemas.microsoft.com/office/drawing/2014/main" val="335133985"/>
                    </a:ext>
                  </a:extLst>
                </a:gridCol>
                <a:gridCol w="627780">
                  <a:extLst>
                    <a:ext uri="{9D8B030D-6E8A-4147-A177-3AD203B41FA5}">
                      <a16:colId xmlns:a16="http://schemas.microsoft.com/office/drawing/2014/main" val="2033554405"/>
                    </a:ext>
                  </a:extLst>
                </a:gridCol>
                <a:gridCol w="627780">
                  <a:extLst>
                    <a:ext uri="{9D8B030D-6E8A-4147-A177-3AD203B41FA5}">
                      <a16:colId xmlns:a16="http://schemas.microsoft.com/office/drawing/2014/main" val="3178187877"/>
                    </a:ext>
                  </a:extLst>
                </a:gridCol>
                <a:gridCol w="627780">
                  <a:extLst>
                    <a:ext uri="{9D8B030D-6E8A-4147-A177-3AD203B41FA5}">
                      <a16:colId xmlns:a16="http://schemas.microsoft.com/office/drawing/2014/main" val="1956665288"/>
                    </a:ext>
                  </a:extLst>
                </a:gridCol>
                <a:gridCol w="627780">
                  <a:extLst>
                    <a:ext uri="{9D8B030D-6E8A-4147-A177-3AD203B41FA5}">
                      <a16:colId xmlns:a16="http://schemas.microsoft.com/office/drawing/2014/main" val="3375901001"/>
                    </a:ext>
                  </a:extLst>
                </a:gridCol>
              </a:tblGrid>
              <a:tr h="219429">
                <a:tc>
                  <a:txBody>
                    <a:bodyPr/>
                    <a:lstStyle/>
                    <a:p>
                      <a:pPr algn="ctr"/>
                      <a:endParaRPr lang="en-D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Translated Image (Fake Image)</a:t>
                      </a:r>
                      <a:endParaRPr lang="en-D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19029"/>
                  </a:ext>
                </a:extLst>
              </a:tr>
              <a:tr h="3565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Input Image</a:t>
                      </a:r>
                      <a:endParaRPr lang="en-D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Cam 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0m</a:t>
                      </a:r>
                      <a:endParaRPr lang="en-D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Cam 1 0.5m</a:t>
                      </a:r>
                      <a:endParaRPr lang="en-D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Cam 2 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-0.3m</a:t>
                      </a:r>
                      <a:endParaRPr lang="en-D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Cam 3 1.0m</a:t>
                      </a:r>
                      <a:endParaRPr lang="en-D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Cam 4 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-1.3m</a:t>
                      </a:r>
                      <a:endParaRPr lang="en-D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Cam 5 2.0m</a:t>
                      </a:r>
                      <a:endParaRPr lang="en-D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1926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BC0905-2496-4662-A37B-E9611FE17530}"/>
              </a:ext>
            </a:extLst>
          </p:cNvPr>
          <p:cNvGraphicFramePr>
            <a:graphicFrameLocks noGrp="1"/>
          </p:cNvGraphicFramePr>
          <p:nvPr/>
        </p:nvGraphicFramePr>
        <p:xfrm>
          <a:off x="1785938" y="2633835"/>
          <a:ext cx="588829" cy="2509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8829">
                  <a:extLst>
                    <a:ext uri="{9D8B030D-6E8A-4147-A177-3AD203B41FA5}">
                      <a16:colId xmlns:a16="http://schemas.microsoft.com/office/drawing/2014/main" val="1495771263"/>
                    </a:ext>
                  </a:extLst>
                </a:gridCol>
              </a:tblGrid>
              <a:tr h="62741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Sample 1</a:t>
                      </a:r>
                      <a:endParaRPr lang="en-DE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389227"/>
                  </a:ext>
                </a:extLst>
              </a:tr>
              <a:tr h="62741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Sample 2</a:t>
                      </a:r>
                      <a:endParaRPr lang="en-DE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529139"/>
                  </a:ext>
                </a:extLst>
              </a:tr>
              <a:tr h="62741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Sample 3</a:t>
                      </a:r>
                      <a:endParaRPr lang="en-DE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985868"/>
                  </a:ext>
                </a:extLst>
              </a:tr>
              <a:tr h="62741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Sample 4</a:t>
                      </a:r>
                      <a:endParaRPr lang="en-DE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804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90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da2c9fd4a_0_11"/>
          <p:cNvSpPr txBox="1">
            <a:spLocks noGrp="1"/>
          </p:cNvSpPr>
          <p:nvPr>
            <p:ph type="title"/>
          </p:nvPr>
        </p:nvSpPr>
        <p:spPr>
          <a:xfrm>
            <a:off x="317490" y="523525"/>
            <a:ext cx="8508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Generate Wibbly Wobbly Data</a:t>
            </a:r>
            <a:endParaRPr/>
          </a:p>
        </p:txBody>
      </p:sp>
      <p:pic>
        <p:nvPicPr>
          <p:cNvPr id="72" name="Google Shape;72;g5da2c9fd4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0" y="27051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5da2c9fd4a_0_11"/>
          <p:cNvSpPr txBox="1"/>
          <p:nvPr/>
        </p:nvSpPr>
        <p:spPr>
          <a:xfrm>
            <a:off x="3360725" y="2275450"/>
            <a:ext cx="2071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Middle </a:t>
            </a:r>
            <a:r>
              <a:rPr lang="de-DE" dirty="0" err="1"/>
              <a:t>Camera</a:t>
            </a:r>
            <a:r>
              <a:rPr lang="de-DE" dirty="0"/>
              <a:t> 0</a:t>
            </a:r>
            <a:endParaRPr dirty="0"/>
          </a:p>
        </p:txBody>
      </p:sp>
      <p:sp>
        <p:nvSpPr>
          <p:cNvPr id="74" name="Google Shape;74;g5da2c9fd4a_0_11"/>
          <p:cNvSpPr txBox="1"/>
          <p:nvPr/>
        </p:nvSpPr>
        <p:spPr>
          <a:xfrm>
            <a:off x="637925" y="2298550"/>
            <a:ext cx="2071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-0.3</a:t>
            </a:r>
            <a:endParaRPr dirty="0"/>
          </a:p>
        </p:txBody>
      </p:sp>
      <p:pic>
        <p:nvPicPr>
          <p:cNvPr id="75" name="Google Shape;75;g5da2c9fd4a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25" y="27051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5da2c9fd4a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950" y="27051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5da2c9fd4a_0_11"/>
          <p:cNvSpPr txBox="1"/>
          <p:nvPr/>
        </p:nvSpPr>
        <p:spPr>
          <a:xfrm>
            <a:off x="6115225" y="2298550"/>
            <a:ext cx="2071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Right </a:t>
            </a:r>
            <a:r>
              <a:rPr lang="de-DE" dirty="0" err="1"/>
              <a:t>Camera</a:t>
            </a:r>
            <a:r>
              <a:rPr lang="de-DE" dirty="0"/>
              <a:t> 0.5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F068D0-DB0F-440F-8DA6-0667F995EAC2}"/>
              </a:ext>
            </a:extLst>
          </p:cNvPr>
          <p:cNvSpPr txBox="1"/>
          <p:nvPr/>
        </p:nvSpPr>
        <p:spPr>
          <a:xfrm>
            <a:off x="454325" y="1450181"/>
            <a:ext cx="8372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used CARLA to generate new images. The car is driving with a randomness of 0.1 and we generated the same six cameras (0, 0.5, -0.3, 1.0, -1.3, 2.0).</a:t>
            </a:r>
            <a:endParaRPr lang="en-D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c70c15302_0_20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Change in Training Technique</a:t>
            </a:r>
            <a:endParaRPr/>
          </a:p>
        </p:txBody>
      </p:sp>
      <p:sp>
        <p:nvSpPr>
          <p:cNvPr id="84" name="Google Shape;84;g5c70c15302_0_206"/>
          <p:cNvSpPr txBox="1">
            <a:spLocks noGrp="1"/>
          </p:cNvSpPr>
          <p:nvPr>
            <p:ph type="body" idx="1"/>
          </p:nvPr>
        </p:nvSpPr>
        <p:spPr>
          <a:xfrm>
            <a:off x="319088" y="2364040"/>
            <a:ext cx="8508900" cy="9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Trained</a:t>
            </a:r>
            <a:r>
              <a:rPr lang="de-DE" dirty="0"/>
              <a:t> on </a:t>
            </a:r>
            <a:r>
              <a:rPr lang="de-DE" dirty="0" err="1"/>
              <a:t>first</a:t>
            </a:r>
            <a:r>
              <a:rPr lang="de-DE" dirty="0"/>
              <a:t> ~90%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 on last ~10% </a:t>
            </a:r>
            <a:r>
              <a:rPr lang="de-DE" dirty="0" err="1"/>
              <a:t>unlike</a:t>
            </a:r>
            <a:r>
              <a:rPr lang="de-DE" dirty="0"/>
              <a:t> </a:t>
            </a:r>
            <a:r>
              <a:rPr lang="de-DE" dirty="0" err="1"/>
              <a:t>before</a:t>
            </a:r>
            <a:endParaRPr dirty="0"/>
          </a:p>
        </p:txBody>
      </p:sp>
      <p:sp>
        <p:nvSpPr>
          <p:cNvPr id="85" name="Google Shape;85;g5c70c15302_0_20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c70c15302_0_19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Training results for Middle Camera</a:t>
            </a:r>
            <a:endParaRPr/>
          </a:p>
        </p:txBody>
      </p:sp>
      <p:sp>
        <p:nvSpPr>
          <p:cNvPr id="92" name="Google Shape;92;g5c70c15302_0_19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pic>
        <p:nvPicPr>
          <p:cNvPr id="93" name="Google Shape;93;g5c70c15302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14675"/>
            <a:ext cx="8534400" cy="121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" name="Google Shape;94;g5c70c15302_0_196"/>
          <p:cNvGraphicFramePr/>
          <p:nvPr>
            <p:extLst>
              <p:ext uri="{D42A27DB-BD31-4B8C-83A1-F6EECF244321}">
                <p14:modId xmlns:p14="http://schemas.microsoft.com/office/powerpoint/2010/main" val="3213992807"/>
              </p:ext>
            </p:extLst>
          </p:nvPr>
        </p:nvGraphicFramePr>
        <p:xfrm>
          <a:off x="152400" y="1522255"/>
          <a:ext cx="8534400" cy="792420"/>
        </p:xfrm>
        <a:graphic>
          <a:graphicData uri="http://schemas.openxmlformats.org/drawingml/2006/table">
            <a:tbl>
              <a:tblPr>
                <a:noFill/>
                <a:tableStyleId>{621278AE-7C1E-4922-A859-B15D7A4C2FBA}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6AA84F"/>
                          </a:solidFill>
                        </a:rPr>
                        <a:t>Input</a:t>
                      </a:r>
                      <a:endParaRPr b="1" dirty="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Generated</a:t>
                      </a: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919057850"/>
                  </a:ext>
                </a:extLst>
              </a:tr>
              <a:tr h="32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6AA84F"/>
                          </a:solidFill>
                        </a:rPr>
                        <a:t>0</a:t>
                      </a:r>
                      <a:endParaRPr b="1" dirty="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-1.3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/>
                        <a:t>-0.3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0.5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/>
                        <a:t>2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da2c9fd4a_0_39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Training results for Left Camera</a:t>
            </a:r>
            <a:endParaRPr/>
          </a:p>
        </p:txBody>
      </p:sp>
      <p:sp>
        <p:nvSpPr>
          <p:cNvPr id="110" name="Google Shape;110;g5da2c9fd4a_0_3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graphicFrame>
        <p:nvGraphicFramePr>
          <p:cNvPr id="111" name="Google Shape;111;g5da2c9fd4a_0_39"/>
          <p:cNvGraphicFramePr/>
          <p:nvPr>
            <p:extLst>
              <p:ext uri="{D42A27DB-BD31-4B8C-83A1-F6EECF244321}">
                <p14:modId xmlns:p14="http://schemas.microsoft.com/office/powerpoint/2010/main" val="2366495932"/>
              </p:ext>
            </p:extLst>
          </p:nvPr>
        </p:nvGraphicFramePr>
        <p:xfrm>
          <a:off x="152400" y="1522255"/>
          <a:ext cx="8534400" cy="792420"/>
        </p:xfrm>
        <a:graphic>
          <a:graphicData uri="http://schemas.openxmlformats.org/drawingml/2006/table">
            <a:tbl>
              <a:tblPr>
                <a:noFill/>
                <a:tableStyleId>{621278AE-7C1E-4922-A859-B15D7A4C2FBA}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6AA84F"/>
                          </a:solidFill>
                        </a:rPr>
                        <a:t>Input</a:t>
                      </a:r>
                      <a:endParaRPr b="1" dirty="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Generated</a:t>
                      </a: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005157959"/>
                  </a:ext>
                </a:extLst>
              </a:tr>
              <a:tr h="32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>
                          <a:solidFill>
                            <a:srgbClr val="6AA84F"/>
                          </a:solidFill>
                        </a:rPr>
                        <a:t>-0.3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/>
                        <a:t>-1.6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-0.6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-0.3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0.2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0.7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/>
                        <a:t>1.7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" name="Google Shape;112;g5da2c9fd4a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14675"/>
            <a:ext cx="85344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a2c9fd4a_0_30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Training results for Right Camera</a:t>
            </a:r>
            <a:endParaRPr/>
          </a:p>
        </p:txBody>
      </p:sp>
      <p:sp>
        <p:nvSpPr>
          <p:cNvPr id="101" name="Google Shape;101;g5da2c9fd4a_0_30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graphicFrame>
        <p:nvGraphicFramePr>
          <p:cNvPr id="102" name="Google Shape;102;g5da2c9fd4a_0_30"/>
          <p:cNvGraphicFramePr/>
          <p:nvPr>
            <p:extLst>
              <p:ext uri="{D42A27DB-BD31-4B8C-83A1-F6EECF244321}">
                <p14:modId xmlns:p14="http://schemas.microsoft.com/office/powerpoint/2010/main" val="1853236161"/>
              </p:ext>
            </p:extLst>
          </p:nvPr>
        </p:nvGraphicFramePr>
        <p:xfrm>
          <a:off x="152400" y="1522255"/>
          <a:ext cx="8534400" cy="792420"/>
        </p:xfrm>
        <a:graphic>
          <a:graphicData uri="http://schemas.openxmlformats.org/drawingml/2006/table">
            <a:tbl>
              <a:tblPr>
                <a:noFill/>
                <a:tableStyleId>{621278AE-7C1E-4922-A859-B15D7A4C2FBA}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6AA84F"/>
                          </a:solidFill>
                        </a:rPr>
                        <a:t>Input</a:t>
                      </a:r>
                      <a:endParaRPr b="1" dirty="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Generated</a:t>
                      </a: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37523328"/>
                  </a:ext>
                </a:extLst>
              </a:tr>
              <a:tr h="32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>
                          <a:solidFill>
                            <a:srgbClr val="6AA84F"/>
                          </a:solidFill>
                        </a:rPr>
                        <a:t>0.5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/>
                        <a:t>-0.8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0.2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0.5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/>
                        <a:t>1.5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/>
                        <a:t>2.5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3" name="Google Shape;103;g5da2c9fd4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14675"/>
            <a:ext cx="85344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da2c9fd4a_0_23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Training results Middle Camera</a:t>
            </a:r>
            <a:endParaRPr/>
          </a:p>
        </p:txBody>
      </p:sp>
      <p:sp>
        <p:nvSpPr>
          <p:cNvPr id="119" name="Google Shape;119;g5da2c9fd4a_0_2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pic>
        <p:nvPicPr>
          <p:cNvPr id="120" name="Google Shape;120;g5da2c9fd4a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58475"/>
            <a:ext cx="8839200" cy="9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5da2c9fd4a_0_23"/>
          <p:cNvSpPr/>
          <p:nvPr/>
        </p:nvSpPr>
        <p:spPr>
          <a:xfrm>
            <a:off x="3565550" y="1506425"/>
            <a:ext cx="1727400" cy="38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Middle to Right</a:t>
            </a:r>
            <a:endParaRPr/>
          </a:p>
        </p:txBody>
      </p:sp>
      <p:graphicFrame>
        <p:nvGraphicFramePr>
          <p:cNvPr id="8" name="Google Shape;132;g5da2c9fd4a_0_53">
            <a:extLst>
              <a:ext uri="{FF2B5EF4-FFF2-40B4-BE49-F238E27FC236}">
                <a16:creationId xmlns:a16="http://schemas.microsoft.com/office/drawing/2014/main" id="{C74FFC72-BADF-4B65-AE2C-FB11BA035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918846"/>
              </p:ext>
            </p:extLst>
          </p:nvPr>
        </p:nvGraphicFramePr>
        <p:xfrm>
          <a:off x="152400" y="1972211"/>
          <a:ext cx="8839325" cy="777210"/>
        </p:xfrm>
        <a:graphic>
          <a:graphicData uri="http://schemas.openxmlformats.org/drawingml/2006/table">
            <a:tbl>
              <a:tblPr>
                <a:noFill/>
                <a:tableStyleId>{621278AE-7C1E-4922-A859-B15D7A4C2FBA}</a:tableStyleId>
              </a:tblPr>
              <a:tblGrid>
                <a:gridCol w="80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3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434343"/>
                          </a:solidFill>
                        </a:rPr>
                        <a:t>Input</a:t>
                      </a:r>
                      <a:endParaRPr sz="1200" b="1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EFEFEF"/>
                          </a:solidFill>
                        </a:rPr>
                        <a:t>Identity</a:t>
                      </a:r>
                      <a:endParaRPr sz="1200" b="1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Distances within Training</a:t>
                      </a:r>
                      <a:endParaRPr sz="1200" b="1"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B6D7A8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B6D7A8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</a:rPr>
                        <a:t>Distances out of Training Range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E599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E599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E599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02522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>
                          <a:solidFill>
                            <a:srgbClr val="434343"/>
                          </a:solidFill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EFEFEF"/>
                          </a:solidFill>
                        </a:rPr>
                        <a:t>0.0</a:t>
                      </a:r>
                      <a:endParaRPr b="1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+0.4</a:t>
                      </a:r>
                      <a:endParaRPr b="1"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+0.8</a:t>
                      </a:r>
                      <a:endParaRPr b="1"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+1.2</a:t>
                      </a:r>
                      <a:endParaRPr b="1"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+1.6</a:t>
                      </a:r>
                      <a:endParaRPr b="1"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+2.0</a:t>
                      </a:r>
                      <a:endParaRPr b="1"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+2.2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+2.4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+2.8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+3.0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B00AAE96-EC8D-41D7-B13B-3D891A530C1E}"/>
              </a:ext>
            </a:extLst>
          </p:cNvPr>
          <p:cNvSpPr/>
          <p:nvPr/>
        </p:nvSpPr>
        <p:spPr>
          <a:xfrm>
            <a:off x="5100638" y="2407444"/>
            <a:ext cx="607218" cy="25003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EECC16-F934-478C-BACE-F593C961ADC6}"/>
              </a:ext>
            </a:extLst>
          </p:cNvPr>
          <p:cNvCxnSpPr>
            <a:stCxn id="2" idx="7"/>
          </p:cNvCxnSpPr>
          <p:nvPr/>
        </p:nvCxnSpPr>
        <p:spPr>
          <a:xfrm flipV="1">
            <a:off x="5618931" y="1889825"/>
            <a:ext cx="188938" cy="55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9DE731-981D-4562-AA65-924615F031BE}"/>
              </a:ext>
            </a:extLst>
          </p:cNvPr>
          <p:cNvSpPr txBox="1"/>
          <p:nvPr/>
        </p:nvSpPr>
        <p:spPr>
          <a:xfrm>
            <a:off x="5157788" y="1696212"/>
            <a:ext cx="2260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Only seen camera during training</a:t>
            </a:r>
            <a:endParaRPr lang="en-DE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327</Words>
  <Application>Microsoft Office PowerPoint</Application>
  <PresentationFormat>On-screen Show (16:9)</PresentationFormat>
  <Paragraphs>134</Paragraphs>
  <Slides>10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Noto Sans Symbols</vt:lpstr>
      <vt:lpstr>Arial</vt:lpstr>
      <vt:lpstr>Calibri</vt:lpstr>
      <vt:lpstr>Titel 1</vt:lpstr>
      <vt:lpstr>Conditional GAN</vt:lpstr>
      <vt:lpstr>Recap (1/2): Our new architecture</vt:lpstr>
      <vt:lpstr>Recap (2/2) Worked quite well</vt:lpstr>
      <vt:lpstr>Generate Wibbly Wobbly Data</vt:lpstr>
      <vt:lpstr>Change in Training Technique</vt:lpstr>
      <vt:lpstr>Training results for Middle Camera</vt:lpstr>
      <vt:lpstr>Training results for Left Camera</vt:lpstr>
      <vt:lpstr>Training results for Right Camera</vt:lpstr>
      <vt:lpstr>Training results Middle Camera</vt:lpstr>
      <vt:lpstr>Training results Middle Camera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GAN</dc:title>
  <cp:lastModifiedBy>Yang An</cp:lastModifiedBy>
  <cp:revision>5</cp:revision>
  <dcterms:modified xsi:type="dcterms:W3CDTF">2019-09-15T18:59:33Z</dcterms:modified>
</cp:coreProperties>
</file>